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80" r:id="rId9"/>
    <p:sldId id="28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mazaysu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ertifikabilgi@tga.gov.t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/>
          <a:lstStyle/>
          <a:p>
            <a:r>
              <a:rPr lang="tr-TR" dirty="0" smtClean="0"/>
              <a:t>2. Aşama Sürdürülebilir Turizm Denetimi için Belirlenen 29 Kriter Nelerdir?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2645227"/>
            <a:ext cx="805763" cy="50292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04422" y="1910020"/>
            <a:ext cx="898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A1: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Sürdürülebilirlik yönetim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sistemi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büyüklüğüne ve kapsamına uygun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çevresel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sosyal, kültürel, ekonomik, kalite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insan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hakları, sağlık, güvenlik, risk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kriz yönetimi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konularını ele alan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sürekli iyileştirmeyi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yönlendiren uzun vadeli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bir sürdürülebilirlik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yönetim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sistemi uygulamaktadır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204422" y="4068316"/>
            <a:ext cx="88990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solidFill>
                  <a:schemeClr val="accent2">
                    <a:lumMod val="50000"/>
                  </a:schemeClr>
                </a:solidFill>
              </a:rPr>
              <a:t>*******A2: </a:t>
            </a:r>
            <a:r>
              <a:rPr lang="tr-TR" sz="2000" b="1" u="sng" dirty="0">
                <a:solidFill>
                  <a:schemeClr val="accent2">
                    <a:lumMod val="50000"/>
                  </a:schemeClr>
                </a:solidFill>
              </a:rPr>
              <a:t>Yasal </a:t>
            </a:r>
            <a:r>
              <a:rPr lang="tr-TR" sz="2000" b="1" u="sng" dirty="0" smtClean="0">
                <a:solidFill>
                  <a:schemeClr val="accent2">
                    <a:lumMod val="50000"/>
                  </a:schemeClr>
                </a:solidFill>
              </a:rPr>
              <a:t>uyum********</a:t>
            </a:r>
          </a:p>
          <a:p>
            <a:pPr algn="just"/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diğerlerinin yanı sıra sağlık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güvenlik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işgücü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çevresel konular da dahil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olmak üzere yürürlükteki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tüm yerel/bölgesel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ulusal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uluslararası mevzuat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düzenlemelere uygundur.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4650378"/>
            <a:ext cx="805763" cy="53122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827417" y="6087291"/>
            <a:ext cx="487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YANGIN YÖNETMELİĞİ !!!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100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49976" y="1357204"/>
            <a:ext cx="7998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Raporlama ve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iletişim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sürdürülebilirlik politikasını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eylemlerini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performansını müşteriler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de dahil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olmak üzere paydaşlara iletir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desteklerini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almaya çalışır.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57850" y="3709852"/>
            <a:ext cx="8391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A4: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Personel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katılımı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Personel, sürdürülebilirlik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yönetim sisteminin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geliştirilmesi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uygulanması ile ilgilenmekte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sistemin sunumundaki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rolleri ve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sorumlulukları hakkında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periyodik rehberlik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eğitim almaktadır.</a:t>
            </a:r>
          </a:p>
        </p:txBody>
      </p:sp>
      <p:pic>
        <p:nvPicPr>
          <p:cNvPr id="3074" name="Picture 2" descr="Raporl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37" y="-7496"/>
            <a:ext cx="2691946" cy="20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2011464"/>
            <a:ext cx="805763" cy="5029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4197055"/>
            <a:ext cx="805763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7280" y="431074"/>
            <a:ext cx="681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</a:rPr>
              <a:t>Personelin sahip olması gereken sertifikalar nelerdir?</a:t>
            </a:r>
            <a:endParaRPr lang="tr-T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79228"/>
              </p:ext>
            </p:extLst>
          </p:nvPr>
        </p:nvGraphicFramePr>
        <p:xfrm>
          <a:off x="908232" y="1136470"/>
          <a:ext cx="8575402" cy="4715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350">
                  <a:extLst>
                    <a:ext uri="{9D8B030D-6E8A-4147-A177-3AD203B41FA5}">
                      <a16:colId xmlns:a16="http://schemas.microsoft.com/office/drawing/2014/main" val="3041779469"/>
                    </a:ext>
                  </a:extLst>
                </a:gridCol>
                <a:gridCol w="3360267">
                  <a:extLst>
                    <a:ext uri="{9D8B030D-6E8A-4147-A177-3AD203B41FA5}">
                      <a16:colId xmlns:a16="http://schemas.microsoft.com/office/drawing/2014/main" val="2426998544"/>
                    </a:ext>
                  </a:extLst>
                </a:gridCol>
                <a:gridCol w="4838785">
                  <a:extLst>
                    <a:ext uri="{9D8B030D-6E8A-4147-A177-3AD203B41FA5}">
                      <a16:colId xmlns:a16="http://schemas.microsoft.com/office/drawing/2014/main" val="500638821"/>
                    </a:ext>
                  </a:extLst>
                </a:gridCol>
              </a:tblGrid>
              <a:tr h="2489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</a:rPr>
                        <a:t>NO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SERTİFİKALAR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ZORUNLULUK DURUMU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57447"/>
                  </a:ext>
                </a:extLst>
              </a:tr>
              <a:tr h="4457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HİJYEN SERTİFİKASI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GIDA İLE TEMAS EDEN VE TEMİZLİK YAPAN PERSONELLER İÇİN ZORUNLU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01807"/>
                  </a:ext>
                </a:extLst>
              </a:tr>
              <a:tr h="2375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ISG EĞİTİM SERTİFİKASI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TÜM PERSONEL İÇİN ZORUNLU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22069"/>
                  </a:ext>
                </a:extLst>
              </a:tr>
              <a:tr h="4457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LEJYONELLA SERTİFİKASI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EN AZ 1 PERSONEL İÇİN ZORUNLU (ÖZELLİKLE TEKNİK PERSONELDE)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19546"/>
                  </a:ext>
                </a:extLst>
              </a:tr>
              <a:tr h="2375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HAVUZ OPERATÖRLÜĞÜ SERTİFİKASI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EN AZ 1 PERSONEL İÇİN ZORUNLU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9149"/>
                  </a:ext>
                </a:extLst>
              </a:tr>
              <a:tr h="2375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MESUL MÜDÜRLÜK BELGESİ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EN AZ 1 PERSONEL İÇİN ZORUNLU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50539"/>
                  </a:ext>
                </a:extLst>
              </a:tr>
              <a:tr h="7127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CAN KURTARAN SERTİFİKASI 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HER 100m2 HAVUZDA 1 PERSONEL ve ÇOCUK HAVUZUNDA 1 PERSONEL ZORUNLU. TESİSİN PLAJI VARSA HER 200 Metrede 1 PERSONEL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91990"/>
                  </a:ext>
                </a:extLst>
              </a:tr>
              <a:tr h="2375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MİNİ CLUB ÇALIŞANLARININ SERTİFİKASI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TESİSTE MİNİ CLUB VARSA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051737"/>
                  </a:ext>
                </a:extLst>
              </a:tr>
              <a:tr h="2375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MASÖRLERİN SERTİFİKASI 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TESİSTE SPA VEYA MASAJ SALONU VARSA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46388"/>
                  </a:ext>
                </a:extLst>
              </a:tr>
              <a:tr h="4751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TEKNİK PERSONEL MESLEKİ YETERLİLİK BELGELERİ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TESİSAT MAHALİNDE (ELEKTRİK, SU, DOĞAL GAZ VE İLGİLİ TEKNİK CİHAZLAR İÇİN) GÖREV ALAN PERSONEL VARSA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169409"/>
                  </a:ext>
                </a:extLst>
              </a:tr>
              <a:tr h="4751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MESLEKİ YETERLİLİK SERTİFİKALARI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TESİSTE VALE, AŞÇI, SU SPORLARI, KUAFÖR, MASAJ, SPA, ATICILIK, OKÇULUK, BİNİCİLİK HİZMETLERİ VB.  VARSA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86194"/>
                  </a:ext>
                </a:extLst>
              </a:tr>
              <a:tr h="4751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İLK YARDIMCI SERTİFİKASI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AZ TEHLİKELİ SINIFINDAKİ OTELLERDE HER 20 PERSONELDE 1 PERSONEL İÇİN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65489"/>
                  </a:ext>
                </a:extLst>
              </a:tr>
              <a:tr h="2489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ÖZEL GÜVENLİK İZİN SERTİFİKASI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TESİSTE ÖZEL GÜVENLİK VARSA ZORUNLU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03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63039" y="1608186"/>
            <a:ext cx="766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A5: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Müşteri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deneyimi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Sürdürülebilirlik unsurları da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dahil olmak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üzere müşteri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memnuniyeti izlenir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düzeltici önlemler alınır.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63039" y="4913370"/>
            <a:ext cx="79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A7.3: Sürdürülebilir uygulamalar ve materyaller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Tesiste yerel/bölgesel olarak uygun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sürdürülebilir uygulamalar ve materyallerin kullanımı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bulunmaktadır.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Çalışan Memnuniyet Anketi: İş Gücünüzün Görüşlerini Keşfetmek İçin Adım  Atın | MechSoft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6" y="118726"/>
            <a:ext cx="4754881" cy="12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ürdürülebilirlik ve Sıfır Atık: Geleceği Şekillendirecek Çevre Dostu  İpuçları - Eno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6" y="3068955"/>
            <a:ext cx="4754881" cy="14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2011464"/>
            <a:ext cx="805763" cy="50292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" y="5280139"/>
            <a:ext cx="78115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49978" y="1502229"/>
            <a:ext cx="7302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A7.4: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Herkes için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erişim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Gerektiğinde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özel ihtiyaçları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olan kişilere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erişim ve bilgi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sağlanır. Engelli misafirler için belirlenen yönetmelik esaslarına uyum sağlanır.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49978" y="4047899"/>
            <a:ext cx="770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A10: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Destinasyonun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katılımı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bu tür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fırsatların bulunduğu destinasyonda sürdürülebilir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turizm planlaması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yönetimi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ile ilgilenmektedir.</a:t>
            </a:r>
          </a:p>
        </p:txBody>
      </p:sp>
      <p:pic>
        <p:nvPicPr>
          <p:cNvPr id="5124" name="Picture 4" descr="Duvar Resimleri Engelli Icons Set Dü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04" y="776152"/>
            <a:ext cx="2965268" cy="29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2011464"/>
            <a:ext cx="805763" cy="5029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" y="4579708"/>
            <a:ext cx="78115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0971" y="587828"/>
            <a:ext cx="8216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B1: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Yerel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halkın/bölge halkının desteklenmesi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yerel/bölge altyapısı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sosyal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halk gelişimi için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girişimleri aktif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olarak desteklemektedir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. Girişimlere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örnek olarak eğitim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öğretim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sağlık ve sanitasyon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iklim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değişikliğinin etkilerini ele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alan projeler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verilebilir.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10788" y="4363793"/>
            <a:ext cx="838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B2: Yerel/bölgesel istihdam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Yerel /Bölge sakinlerine,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yönetim pozisyonları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da dahil olmak üzere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istihdam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ilerleme için eşit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fırsatlar sunulmaktadır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6" name="Picture 2" descr="El Istihdam Ve Işsizlik Trendler Kavram Resim Hakkında Bir Grafik Çizimi  Stok Fotoğraflar &amp; Aranmak'nin Daha Fazla Resimler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85" y="2480653"/>
            <a:ext cx="4377235" cy="14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6" y="1093097"/>
            <a:ext cx="781159" cy="4667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" y="4579708"/>
            <a:ext cx="78115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10790" y="783771"/>
            <a:ext cx="786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Yerel/Bölgesel satın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alma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İşletme mal ve hizmet satın alırken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sunarken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mevcut ve yeterli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kalitede yerel/bölgesel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uygun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fiyat tedarikçilerine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öncelik vermektedir.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80161" y="4493622"/>
            <a:ext cx="799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B6: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Fırsat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Eşitliği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ayrımcılık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yapılmaksızın 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yönetim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pozisyonları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da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dahil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olmak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üzere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istihdam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olanakları sunmaktadır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5" y="1145537"/>
            <a:ext cx="805763" cy="5029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4" y="4964894"/>
            <a:ext cx="781159" cy="466790"/>
          </a:xfrm>
          <a:prstGeom prst="rect">
            <a:avLst/>
          </a:prstGeom>
        </p:spPr>
      </p:pic>
      <p:sp>
        <p:nvSpPr>
          <p:cNvPr id="8" name="AutoShape 2" descr="Toplumsal Cinsiyet Eşitliği Için Savaşan Markalar | Marketing Türki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Toplumsal Cinsiyet Eşitliği Için Savaşan Markalar | Marketing Türki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4" name="Picture 6" descr="İş dünyası toplumsal cinsiyet eşitliği için hızlanmalı – Sosyal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6" y="2403566"/>
            <a:ext cx="4000409" cy="20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32411" y="640080"/>
            <a:ext cx="7811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B7: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İyi-saygın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çalışma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Çalışma haklarına saygı duyulur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güvenli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emniyetli bir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çalışma ortamı sağlanır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çalışanlara en az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asgari ücreti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ödenir. Çalışanlara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düzenli eğitim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deneyim ve ilerleme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fırsatları sunulur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25030" y="4643210"/>
            <a:ext cx="817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B9: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Yerel/Bölgesel geçim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kaynakları</a:t>
            </a:r>
          </a:p>
          <a:p>
            <a:pPr algn="just"/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İşletmenin faaliyetleri, arazi ve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kaynakları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kullanımı, geçiş hakkı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ulaşım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barınma dahil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geçim kaynaklarına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yerel erişimi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olumsuz etkilemez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 descr="2021 Asgari Ücret Tahmini ve Parametreler - iskanunu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42754"/>
            <a:ext cx="4023360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8" y="5009979"/>
            <a:ext cx="781159" cy="4667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263751"/>
            <a:ext cx="78115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36915" y="2926081"/>
            <a:ext cx="8138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C2: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Kültürel mirasın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korunması</a:t>
            </a:r>
          </a:p>
          <a:p>
            <a:pPr algn="just"/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tarihi, arkeolojik, kültürel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manevi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öneme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sahip yerel/bölgesel mülklerin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alanların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geleneklerin korunmasına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geliştirilmesine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katkıda bulunur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yerel/bölge halkının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bunlara erişimini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engellemez.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36915" y="4519750"/>
            <a:ext cx="868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C3: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Kültür ve mirasın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sunulması 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İşletme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yerel/bölge halkının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fikri mülkiyet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haklarına saygı gösterirken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geleneksel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çağdaş yerel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kültürün otantik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unsurlarını operasyonlarında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tasarımında, dekorasyonunda, mutfağında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veya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mağazalarında değerlendirir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0" y="3797110"/>
            <a:ext cx="781159" cy="4667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7" y="5006953"/>
            <a:ext cx="805763" cy="502921"/>
          </a:xfrm>
          <a:prstGeom prst="rect">
            <a:avLst/>
          </a:prstGeom>
        </p:spPr>
      </p:pic>
      <p:pic>
        <p:nvPicPr>
          <p:cNvPr id="9218" name="Picture 2" descr="Yaşayan Miras ve Kültürel Etkinlikler Genel Müdürlüğü - T.C. Kültür ve Turizm  Bakanlığ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77782"/>
            <a:ext cx="7158446" cy="2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40971" y="522515"/>
            <a:ext cx="8307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D1.1: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Çevreye duyarlı satın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alma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Satın alma politikaları, mallar, yiyecek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içecek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inşaat malzemeleri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sarf malzemeleri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dahil olmak üzere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çevresel açıdan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sürdürülebilir tedarikçiler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ürünlere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öncelik verir.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40971" y="5055324"/>
            <a:ext cx="830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D1.2 Verimli satın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alma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atıkları en aza indirmek için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gıda dahil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sarf ve tek kullanımlık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malların satın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alınmasını dikkatle yönetir.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1009719"/>
            <a:ext cx="805763" cy="5029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404029"/>
            <a:ext cx="805763" cy="502921"/>
          </a:xfrm>
          <a:prstGeom prst="rect">
            <a:avLst/>
          </a:prstGeom>
        </p:spPr>
      </p:pic>
      <p:pic>
        <p:nvPicPr>
          <p:cNvPr id="10242" name="Picture 2" descr="ECO LABEL Sertifikası Nedir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9" y="2606697"/>
            <a:ext cx="3213463" cy="18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8529" y="1921207"/>
            <a:ext cx="8877905" cy="1646302"/>
          </a:xfrm>
        </p:spPr>
        <p:txBody>
          <a:bodyPr/>
          <a:lstStyle/>
          <a:p>
            <a:r>
              <a:rPr lang="tr-TR" dirty="0" smtClean="0"/>
              <a:t>Türkiye Sürdürülebilir Turizm Programı 2. Aşama Belgelendirme Sunumu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41751" y="401164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KONUŞMACI</a:t>
            </a:r>
          </a:p>
          <a:p>
            <a:pPr algn="ctr"/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AYSU ALMAZ</a:t>
            </a:r>
            <a:endParaRPr lang="tr-T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17293" y="5857257"/>
            <a:ext cx="3122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0542 335 43 18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almazaysu@gmail.com</a:t>
            </a:r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19348" y="627017"/>
            <a:ext cx="782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D1.3: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Enerji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tasarrufu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Enerji tüketimi türe göre ölçülür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 toplam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tüketimi en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aza indirmek için adımlar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atılır. İşletme,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yenilenebilir enerji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kullanımını arttırmak için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çaba göstermektedir.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19348" y="4637314"/>
            <a:ext cx="824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D1.4: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Su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tasarrufu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Su riski değerlendirilir, su tüketimi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türe </a:t>
            </a:r>
            <a:r>
              <a:rPr lang="sv-SE" dirty="0" smtClean="0">
                <a:solidFill>
                  <a:schemeClr val="accent2">
                    <a:lumMod val="50000"/>
                  </a:schemeClr>
                </a:solidFill>
              </a:rPr>
              <a:t>göre </a:t>
            </a:r>
            <a:r>
              <a:rPr lang="sv-SE" dirty="0">
                <a:solidFill>
                  <a:schemeClr val="accent2">
                    <a:lumMod val="50000"/>
                  </a:schemeClr>
                </a:solidFill>
              </a:rPr>
              <a:t>ölçülür ve genel tüketimi en </a:t>
            </a:r>
            <a:r>
              <a:rPr lang="sv-SE" dirty="0" smtClean="0">
                <a:solidFill>
                  <a:schemeClr val="accent2">
                    <a:lumMod val="50000"/>
                  </a:schemeClr>
                </a:solidFill>
              </a:rPr>
              <a:t>aza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indirmek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için adımlar atılır. Su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temini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sürdürülebilirdir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çevresel akışları olumsuz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etkilemez. Yüksek su riski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olan alanlarda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şartlara göre su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yönetim hedefleri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belirlenir ve takip edilir.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1009719"/>
            <a:ext cx="805763" cy="5029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" y="5263016"/>
            <a:ext cx="805763" cy="5029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2402258"/>
            <a:ext cx="2142309" cy="19259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6" y="2690948"/>
            <a:ext cx="2077927" cy="13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67097" y="326572"/>
            <a:ext cx="78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D2.1: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Sera gazı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emisyonları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 tarafından kontrol edilen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tüm kaynaklardan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önemli sera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gazı emisyonları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tanımlanır,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mümkün olduğunda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hesaplanır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bunlardan kaçınmak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veya en aza indirmek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için prosedürler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uygulanır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. İşletmenin kalan emisyonlarının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dengelenmesi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teşvik edilir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67097" y="4885508"/>
            <a:ext cx="832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D2.2: Taşımacılık</a:t>
            </a:r>
          </a:p>
          <a:p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nakliye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gereksinimlerini azaltmaya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çalışır ve müşteriler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çalışanlar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tedarikçiler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kendi operasyonlarında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daha temiz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kaynak açısından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daha verimli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alternatiflerin kullanılmasını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aktif olarak teşvik eder.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" y="5390777"/>
            <a:ext cx="781159" cy="4667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" y="970340"/>
            <a:ext cx="781159" cy="466790"/>
          </a:xfrm>
          <a:prstGeom prst="rect">
            <a:avLst/>
          </a:prstGeom>
        </p:spPr>
      </p:pic>
      <p:pic>
        <p:nvPicPr>
          <p:cNvPr id="11266" name="Picture 2" descr="Karbon ayak i̇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2592337"/>
            <a:ext cx="2757441" cy="17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ürdürülebilir Ulaşı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2630992"/>
            <a:ext cx="3331029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19347" y="457199"/>
            <a:ext cx="819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Atık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Gri su dahil olmak üzere atık su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etkili bir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şekilde arıtılmakta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yerel/bölge halkına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veya çevreye olumsuz bir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etkisi olmaksızın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sadece güvenli bir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şekilde yeniden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kullanılmaktadır veya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serbest bırakılmaktadır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319347" y="4750330"/>
            <a:ext cx="8321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D2.4: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Katı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atık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Gıda atığı da dahil olmak üzere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atık ölçülür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atığı azaltma,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azaltmanın mümkün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olmadığı durumlarda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yeniden kullanma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veya geri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dönüştürme mekanizmaları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mevcuttur. Herhangi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bir atık </a:t>
            </a:r>
            <a:r>
              <a:rPr lang="tr-TR" dirty="0" err="1">
                <a:solidFill>
                  <a:schemeClr val="accent2">
                    <a:lumMod val="50000"/>
                  </a:schemeClr>
                </a:solidFill>
              </a:rPr>
              <a:t>bertarafının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yerel/bölgedeki nüfus veya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çevre üzerinde olumsuz bir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etkisi yoktur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314" name="Picture 2" descr="Sıfır Atık Afiş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09" y="2395579"/>
            <a:ext cx="4306114" cy="19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ıfır Atık Projesi Kapsamında Resim Yarışması Düzenledik - İBB KANUNİ  SULTAN SÜLEYMAN ORTAOKU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7" y="2150845"/>
            <a:ext cx="3148151" cy="23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6" y="5376032"/>
            <a:ext cx="805763" cy="5029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1162119"/>
            <a:ext cx="805763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2946" y="972736"/>
            <a:ext cx="5434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D2.5: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Zararlı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maddeler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Pestisitler, boyalar, yüzme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havuzu dezenfektanları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temizlik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malzemeleri de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dahil olmak üzere zararlı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maddelerin kullanımı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en aza indirilir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mümkünse zararsız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ürünler veya işlemlerle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ikame edilir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 Kimyasalların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tüm depolanması, kullanımı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taşınması ve atılması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gerektiği gibi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yönetilir.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52945" y="3974626"/>
            <a:ext cx="5434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D2.6: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Kirliliğin en aza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indirilmesi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gürültü, ışık, yüzey akışı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, erozyon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ozon tabakasını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incelten maddeler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ile hava, su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toprak kirleticilerden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kaynaklanan kirliliği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en aza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indirmek için uygulamalara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sahiptir ve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bunları uygular.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3" y="2015368"/>
            <a:ext cx="781159" cy="4667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3" y="4662775"/>
            <a:ext cx="781159" cy="46679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2A16FBA-BE1C-4CC5-8681-A406AEAF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969" y="1048716"/>
            <a:ext cx="5009607" cy="47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62594" y="483326"/>
            <a:ext cx="8360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D3.1: </a:t>
            </a:r>
            <a:r>
              <a:rPr lang="tr-TR" b="1" u="sng" dirty="0" err="1">
                <a:solidFill>
                  <a:schemeClr val="accent2">
                    <a:lumMod val="50000"/>
                  </a:schemeClr>
                </a:solidFill>
              </a:rPr>
              <a:t>Biyoçeşitliliğin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korunması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kendi mülkünün uygun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yönetimi yoluyla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biyolojik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çeşitliliğin korunmasına destek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olur ve katkıda bulunur.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Doğal korunan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alanlara ve biyolojik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çeşitlilik değeri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yüksek alanlara özellikle dikkat edilir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. Doğal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ekosistemlerdeki herhangi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bir rahatsızlık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en aza indirgenir,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verilen zararlar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rehabilite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edilir ve koruma yönetimine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telafi edici katkılar sunulur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" y="1498988"/>
            <a:ext cx="781159" cy="466790"/>
          </a:xfrm>
          <a:prstGeom prst="rect">
            <a:avLst/>
          </a:prstGeom>
        </p:spPr>
      </p:pic>
      <p:pic>
        <p:nvPicPr>
          <p:cNvPr id="14338" name="Picture 2" descr="Biyoçeşitlilik (Biyolojik Çeşitlilik) - Biyoloji - VetRehb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5" y="2909751"/>
            <a:ext cx="6309360" cy="3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62594" y="313508"/>
            <a:ext cx="8242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D3.4: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Yaban hayatı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etkileşimleri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Serbest dolaşımdaki yaban hayatı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ile etkileşimler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kümülatif etkiler de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dikkate alınarak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, bahsi geçen hayvanlar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vahşi yaşamdaki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nüfusun canlılığı ve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davranışı üzerindeki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olumsuz etkileri önlemek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üzere yayılmacı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olmayan ve sorumlu bir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yönetim anlayışı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çerçevesinde sürdürülmektedir.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162594" y="4794069"/>
            <a:ext cx="8425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D3.3: </a:t>
            </a:r>
            <a:r>
              <a:rPr lang="tr-TR" b="1" u="sng" dirty="0">
                <a:solidFill>
                  <a:schemeClr val="accent2">
                    <a:lumMod val="50000"/>
                  </a:schemeClr>
                </a:solidFill>
              </a:rPr>
              <a:t>Doğal alanlara </a:t>
            </a:r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ziyaretler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İşletme, olumsuz etkileri en aza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indirmek ve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ziyaretçi memnuniyetini en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üst düzeye çıkarmak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için doğal alanlara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ziyaretlerin yönetimi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ve tanıtımı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için uygun yönergeleri izler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" y="1190671"/>
            <a:ext cx="781159" cy="4667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" y="5299338"/>
            <a:ext cx="781159" cy="466790"/>
          </a:xfrm>
          <a:prstGeom prst="rect">
            <a:avLst/>
          </a:prstGeom>
        </p:spPr>
      </p:pic>
      <p:pic>
        <p:nvPicPr>
          <p:cNvPr id="16388" name="Picture 4" descr="Doğal yaşam türleri veya hayvan koruma kavramı olarak biyolojik çeşitlilik  ©VectorMine 409932050'e ait Stok Vektö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1" y="2286001"/>
            <a:ext cx="4781005" cy="20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86361" y="809896"/>
            <a:ext cx="611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KATILIMINIZ İÇİN TEŞEKKÜR EDERİM.</a:t>
            </a:r>
            <a:endParaRPr lang="tr-T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2" name="Picture 4" descr="Dünya herkesin ihtiyacına yetecek kadarını sağlar, herkesin hırsını  karşılamaya yetecek olanı değil.” -Mahatma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1855067"/>
            <a:ext cx="3427249" cy="3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otoğraf açıklaması yo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32" y="1855067"/>
            <a:ext cx="3456877" cy="38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otoğraf açıklaması yo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09" y="1855067"/>
            <a:ext cx="3883171" cy="38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0188" y="429403"/>
            <a:ext cx="8596668" cy="1320800"/>
          </a:xfrm>
        </p:spPr>
        <p:txBody>
          <a:bodyPr/>
          <a:lstStyle/>
          <a:p>
            <a:r>
              <a:rPr lang="tr-TR" dirty="0" smtClean="0"/>
              <a:t>Sürdürülebilir Turizm Programı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8931" y="1421741"/>
            <a:ext cx="8464731" cy="5201128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Bakanlığımızın 15.11.2022 tarihli ve 2022/2 Sıra Sayılı Genelgesi ile 20.02.2023 tarihli ve </a:t>
            </a:r>
            <a:r>
              <a:rPr lang="tr-TR" sz="2000" dirty="0" smtClean="0"/>
              <a:t>2023/3 Sıra  </a:t>
            </a:r>
            <a:r>
              <a:rPr lang="tr-TR" sz="2000" dirty="0"/>
              <a:t>Sayılı  Genelgesinde  düzenleme  yapılarak,  konaklama  tesislerinin  Türkiye  Sürdürülebilir  </a:t>
            </a:r>
            <a:r>
              <a:rPr lang="tr-TR" sz="2000" dirty="0" smtClean="0"/>
              <a:t>Turizm Programı </a:t>
            </a:r>
            <a:r>
              <a:rPr lang="tr-TR" sz="2000" dirty="0"/>
              <a:t>kapsamında yükümlülükleri belirlenmiştir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Global </a:t>
            </a:r>
            <a:r>
              <a:rPr lang="tr-TR" sz="2000" dirty="0" err="1" smtClean="0"/>
              <a:t>Sustainable</a:t>
            </a:r>
            <a:r>
              <a:rPr lang="tr-TR" sz="2000" dirty="0" smtClean="0"/>
              <a:t> </a:t>
            </a:r>
            <a:r>
              <a:rPr lang="tr-TR" sz="2000" dirty="0" err="1" smtClean="0"/>
              <a:t>Tourism</a:t>
            </a:r>
            <a:r>
              <a:rPr lang="tr-TR" sz="2000" dirty="0" smtClean="0"/>
              <a:t> </a:t>
            </a:r>
            <a:r>
              <a:rPr lang="tr-TR" sz="2000" dirty="0" err="1" smtClean="0"/>
              <a:t>Council</a:t>
            </a:r>
            <a:r>
              <a:rPr lang="tr-TR" sz="2000" dirty="0" smtClean="0"/>
              <a:t> (GSTC): Küresel Sürdürülebilir Turizm Konseyi</a:t>
            </a:r>
          </a:p>
          <a:p>
            <a:r>
              <a:rPr lang="tr-TR" sz="2000" dirty="0"/>
              <a:t>TGA: Türkiye Turizm Tanıtım ve Geliştirme </a:t>
            </a:r>
            <a:r>
              <a:rPr lang="tr-TR" sz="2000" dirty="0" smtClean="0"/>
              <a:t>Ajansı</a:t>
            </a:r>
          </a:p>
          <a:p>
            <a:r>
              <a:rPr lang="tr-TR" sz="2000" dirty="0" smtClean="0"/>
              <a:t>T.C. Kültür ve Turizm Bakanlığı</a:t>
            </a:r>
          </a:p>
          <a:p>
            <a:r>
              <a:rPr lang="tr-TR" sz="2000" dirty="0" smtClean="0"/>
              <a:t>Akredite Denetim ve Gözetleme Firmaları</a:t>
            </a:r>
          </a:p>
          <a:p>
            <a:endParaRPr lang="tr-TR" sz="2000" dirty="0"/>
          </a:p>
        </p:txBody>
      </p:sp>
      <p:pic>
        <p:nvPicPr>
          <p:cNvPr id="1028" name="Picture 4" descr="Turizm Payı Otomasyon Sist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70" y="3117578"/>
            <a:ext cx="3961821" cy="12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STC Logo Usage Guidelines | GS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1" y="2946052"/>
            <a:ext cx="3293019" cy="15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1358911"/>
            <a:ext cx="9667823" cy="3359693"/>
          </a:xfrm>
        </p:spPr>
        <p:txBody>
          <a:bodyPr>
            <a:normAutofit/>
          </a:bodyPr>
          <a:lstStyle/>
          <a:p>
            <a:r>
              <a:rPr lang="tr-TR" dirty="0" smtClean="0"/>
              <a:t>4</a:t>
            </a:r>
            <a:r>
              <a:rPr lang="tr-TR" dirty="0"/>
              <a:t> ve </a:t>
            </a:r>
            <a:r>
              <a:rPr lang="tr-TR" dirty="0" smtClean="0"/>
              <a:t>5</a:t>
            </a:r>
            <a:r>
              <a:rPr lang="tr-TR" dirty="0"/>
              <a:t> yıldızlı </a:t>
            </a:r>
            <a:r>
              <a:rPr lang="tr-TR" dirty="0" smtClean="0"/>
              <a:t>oteller, tatil</a:t>
            </a:r>
            <a:r>
              <a:rPr lang="tr-TR" dirty="0"/>
              <a:t> köyleri, butik oteller </a:t>
            </a:r>
            <a:r>
              <a:rPr lang="tr-TR" dirty="0" smtClean="0"/>
              <a:t>ve</a:t>
            </a:r>
            <a:r>
              <a:rPr lang="tr-TR" dirty="0"/>
              <a:t> özel konaklama </a:t>
            </a:r>
            <a:r>
              <a:rPr lang="tr-TR" dirty="0" smtClean="0"/>
              <a:t>tesisleri doğrudan 3.AŞAMA belge alır.</a:t>
            </a:r>
          </a:p>
          <a:p>
            <a:r>
              <a:rPr lang="tr-TR" dirty="0" smtClean="0"/>
              <a:t>Diğer türlerin tamamı; 1, 2, 3 yıldızlı oteller, pansiyonlar, kamp/karavan işletmeleri ve </a:t>
            </a:r>
            <a:r>
              <a:rPr lang="tr-TR" dirty="0" err="1" smtClean="0"/>
              <a:t>apartlar</a:t>
            </a:r>
            <a:r>
              <a:rPr lang="tr-TR" dirty="0" smtClean="0"/>
              <a:t> 1.AŞAMA belgelendirmeden başlar.</a:t>
            </a:r>
          </a:p>
          <a:p>
            <a:r>
              <a:rPr lang="tr-TR" dirty="0" smtClean="0"/>
              <a:t>1. aşama belgelendirme son tarihi: 31.12.2023</a:t>
            </a:r>
          </a:p>
          <a:p>
            <a:r>
              <a:rPr lang="tr-TR" dirty="0" smtClean="0"/>
              <a:t>2. aşama belgelendirme son tarihi: 31.12.2025</a:t>
            </a:r>
          </a:p>
          <a:p>
            <a:r>
              <a:rPr lang="tr-TR" dirty="0" smtClean="0"/>
              <a:t>3. aşama belgelendirme son tarihi: 31.12.2030</a:t>
            </a:r>
          </a:p>
          <a:p>
            <a:pPr marL="0" indent="0">
              <a:buNone/>
            </a:pPr>
            <a:r>
              <a:rPr lang="tr-TR" dirty="0" smtClean="0"/>
              <a:t>*** </a:t>
            </a:r>
            <a:r>
              <a:rPr lang="tr-TR" i="1" u="sng" dirty="0" smtClean="0"/>
              <a:t>Basit Konaklama İşletme Belgeli tesisler yıldız durumuna bakılmaksızın 1.aşama belgelendirmeden başlayabilir.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22514" y="209006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</a:rPr>
              <a:t>Hangi konaklama işletme türleri, hangi durumda, ne zaman ve kaçıncı aşama Sürdürülebilir Turizm Sertifikası alır?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4589416" y="5163210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240971" y="5146764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1.aşama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240971" y="5593556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2</a:t>
            </a:r>
            <a:r>
              <a:rPr lang="tr-TR" sz="2000" b="1" dirty="0" smtClean="0"/>
              <a:t>.aşama</a:t>
            </a:r>
            <a:endParaRPr lang="tr-TR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12524" y="5163210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3.aşama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313611" y="5154987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2</a:t>
            </a:r>
            <a:r>
              <a:rPr lang="tr-TR" sz="2000" b="1" dirty="0" smtClean="0"/>
              <a:t>.aşama</a:t>
            </a:r>
            <a:endParaRPr lang="tr-TR" sz="2000" b="1" dirty="0"/>
          </a:p>
        </p:txBody>
      </p:sp>
      <p:sp>
        <p:nvSpPr>
          <p:cNvPr id="10" name="Sağ Ok 9"/>
          <p:cNvSpPr/>
          <p:nvPr/>
        </p:nvSpPr>
        <p:spPr>
          <a:xfrm>
            <a:off x="2477588" y="5187644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1254033" y="6040348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1.aşama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313611" y="5605757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3</a:t>
            </a:r>
            <a:r>
              <a:rPr lang="tr-TR" sz="2000" b="1" dirty="0" smtClean="0"/>
              <a:t>.aşama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254033" y="4718604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3</a:t>
            </a:r>
            <a:r>
              <a:rPr lang="tr-TR" sz="2000" b="1" dirty="0" smtClean="0"/>
              <a:t>.aşama</a:t>
            </a:r>
            <a:endParaRPr lang="tr-TR" sz="2000" b="1" dirty="0"/>
          </a:p>
        </p:txBody>
      </p:sp>
      <p:sp>
        <p:nvSpPr>
          <p:cNvPr id="14" name="Sağ Ok 13"/>
          <p:cNvSpPr/>
          <p:nvPr/>
        </p:nvSpPr>
        <p:spPr>
          <a:xfrm>
            <a:off x="2477587" y="5640206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2477587" y="6068366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313610" y="6067539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3</a:t>
            </a:r>
            <a:r>
              <a:rPr lang="tr-TR" sz="2000" b="1" dirty="0" smtClean="0"/>
              <a:t>.aşama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7281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Belirlenen sürelerde sertifika alınmazsa veya yanıltıcı/eksik beyan durumunda ne olur?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1417" y="2416512"/>
            <a:ext cx="8255725" cy="217133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2634 sayılı Kanun'un 33. maddesi kapsamında 2024 yılında uygulanan bazı idari para cezaları şunlardır</a:t>
            </a:r>
            <a:r>
              <a:rPr lang="tr-TR" dirty="0" smtClean="0"/>
              <a:t>: </a:t>
            </a:r>
          </a:p>
          <a:p>
            <a:r>
              <a:rPr lang="tr-TR" dirty="0"/>
              <a:t>33'ncü Madde, 1. Fıkra "k" </a:t>
            </a:r>
            <a:r>
              <a:rPr lang="tr-TR" dirty="0" smtClean="0"/>
              <a:t>Bendi gereğince</a:t>
            </a:r>
            <a:r>
              <a:rPr lang="tr-TR" dirty="0"/>
              <a:t>; Usul ve esasları Bakanlıkça belirlenen sertifika programları çerçevesinde sertifikaların alınmaması halinde: </a:t>
            </a:r>
            <a:r>
              <a:rPr lang="tr-TR" dirty="0" smtClean="0"/>
              <a:t>64.344 TL.</a:t>
            </a:r>
          </a:p>
          <a:p>
            <a:r>
              <a:rPr lang="tr-TR" dirty="0" smtClean="0"/>
              <a:t>Bu ceza her yıl (2025 yılı için) yaklaşık %55-58 oranında artırılarak uygulanır.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77334" y="2416512"/>
            <a:ext cx="759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36914" y="5073961"/>
            <a:ext cx="75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***İlaveten: Belirli süre faaliyet durdurma, ruhsat iptali, mühürlenme ve ilgili diğer bakanlıkların idari cezaları gibi durumlar ortaya çıkabilir.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38715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7963" y="875511"/>
            <a:ext cx="8596668" cy="132080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GSTC Konaklama İşletmeleri için Sürdürülebilir Turizm Endüstri Kriterleri nelerdir?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" y="2196311"/>
            <a:ext cx="8492792" cy="99186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07963" y="3702286"/>
            <a:ext cx="116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14 Kriter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43363" y="3720846"/>
            <a:ext cx="199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+ 15 Kriter = 29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33847" y="3702286"/>
            <a:ext cx="193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+ 13 Kriter = 42 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ağ Ok 8"/>
          <p:cNvSpPr/>
          <p:nvPr/>
        </p:nvSpPr>
        <p:spPr>
          <a:xfrm>
            <a:off x="2329058" y="3702286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3588820" y="4886652"/>
            <a:ext cx="293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TOPLAM: 42 Kriter</a:t>
            </a:r>
            <a:endParaRPr lang="tr-T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5341259" y="3702286"/>
            <a:ext cx="836023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9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18008" y="145147"/>
            <a:ext cx="884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T.C. Kültür ve Turizm Bakanlığı ve TGA tarafından belirlenen 2025 yılı Sürdürülebilir Turizm denetim </a:t>
            </a:r>
            <a:r>
              <a:rPr lang="tr-TR" b="1" i="1" u="sng" dirty="0" smtClean="0"/>
              <a:t>taban ücret </a:t>
            </a:r>
            <a:r>
              <a:rPr lang="tr-TR" dirty="0" smtClean="0"/>
              <a:t>tarifesi aşağıdaki gibidir.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93120" y="1009639"/>
            <a:ext cx="848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1.Aşama Denetim: 1 tam gün; Fiyat (denetçi/gün</a:t>
            </a:r>
            <a:r>
              <a:rPr lang="tr-TR" dirty="0" smtClean="0"/>
              <a:t>): 7.800 TL+ %20 KDV: 9.360 TL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3120" y="1671877"/>
            <a:ext cx="9411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2.Aşama </a:t>
            </a:r>
            <a:r>
              <a:rPr lang="tr-TR" dirty="0"/>
              <a:t>Denetim: </a:t>
            </a:r>
            <a:r>
              <a:rPr lang="tr-TR" dirty="0" smtClean="0"/>
              <a:t>1,5 </a:t>
            </a:r>
            <a:r>
              <a:rPr lang="tr-TR" dirty="0"/>
              <a:t>tam gün; Fiyat (denetçi/gün</a:t>
            </a:r>
            <a:r>
              <a:rPr lang="tr-TR" dirty="0" smtClean="0"/>
              <a:t>): 11.700 TL+ %20 KDV: 14.040 TL</a:t>
            </a:r>
          </a:p>
          <a:p>
            <a:endParaRPr lang="tr-TR" dirty="0"/>
          </a:p>
          <a:p>
            <a:pPr algn="just"/>
            <a:r>
              <a:rPr lang="tr-TR" dirty="0" smtClean="0"/>
              <a:t>Not: Denetim Süresi ve Ücreti; </a:t>
            </a:r>
            <a:r>
              <a:rPr lang="tr-TR" dirty="0"/>
              <a:t>GSTC tarafından denetim ile ilgili belirlenmiş risk durumuna </a:t>
            </a:r>
            <a:r>
              <a:rPr lang="tr-TR" dirty="0" smtClean="0"/>
              <a:t>bağlı </a:t>
            </a:r>
            <a:r>
              <a:rPr lang="tr-TR" dirty="0"/>
              <a:t>olarak değişebilir. </a:t>
            </a:r>
            <a:r>
              <a:rPr lang="tr-TR" dirty="0" smtClean="0"/>
              <a:t>Ancak genelde küçük işletmelerde yukarıdaki taban ücret tarifesi uygulanır.</a:t>
            </a:r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68231" y="3534443"/>
            <a:ext cx="95293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3.Aşama Denetim: Genelde 2 tam gün; %100 GSTC Sertifika Mali Teklif 11.700 TL+ %20 KDV: 14.040 TL + GSTC S</a:t>
            </a:r>
            <a:r>
              <a:rPr lang="tr-TR" dirty="0" smtClean="0"/>
              <a:t>ertifika </a:t>
            </a:r>
            <a:r>
              <a:rPr lang="tr-TR" dirty="0"/>
              <a:t>maliyeti </a:t>
            </a:r>
            <a:r>
              <a:rPr lang="tr-TR" dirty="0" smtClean="0"/>
              <a:t>(%100 Sertifika </a:t>
            </a:r>
            <a:r>
              <a:rPr lang="tr-TR" dirty="0"/>
              <a:t>Alınması Durumunda </a:t>
            </a:r>
            <a:r>
              <a:rPr lang="tr-TR" dirty="0" smtClean="0"/>
              <a:t>Ödenir): 30 USD</a:t>
            </a:r>
          </a:p>
          <a:p>
            <a:endParaRPr lang="tr-TR" dirty="0" smtClean="0"/>
          </a:p>
          <a:p>
            <a:pPr algn="just"/>
            <a:r>
              <a:rPr lang="tr-TR" dirty="0"/>
              <a:t>Not: Denetim Süresi ve Ücreti; </a:t>
            </a:r>
            <a:r>
              <a:rPr lang="tr-TR" dirty="0" smtClean="0"/>
              <a:t>Tesisin oda sayısı, personel sayısı, risk durumu (çevresel ve kültürel koruma alanlarına yakınlık durumu), </a:t>
            </a:r>
            <a:r>
              <a:rPr lang="tr-TR" dirty="0" err="1" smtClean="0"/>
              <a:t>spa</a:t>
            </a:r>
            <a:r>
              <a:rPr lang="tr-TR" dirty="0" smtClean="0"/>
              <a:t>, masaj salonu ..</a:t>
            </a:r>
            <a:r>
              <a:rPr lang="tr-TR" dirty="0" err="1" smtClean="0"/>
              <a:t>vb</a:t>
            </a:r>
            <a:r>
              <a:rPr lang="tr-TR" dirty="0" smtClean="0"/>
              <a:t> gibi tesis niteliklerine göre değişiklik gösterir.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***Denetim </a:t>
            </a:r>
            <a:r>
              <a:rPr lang="tr-TR" dirty="0"/>
              <a:t>ücreti dışındaki masraflar (yol, konaklama ücretleri vb.) olması durumunda</a:t>
            </a:r>
          </a:p>
          <a:p>
            <a:pPr algn="just"/>
            <a:r>
              <a:rPr lang="tr-TR" dirty="0"/>
              <a:t>ayrıca eklenir.</a:t>
            </a:r>
          </a:p>
          <a:p>
            <a:endParaRPr lang="tr-TR" dirty="0"/>
          </a:p>
        </p:txBody>
      </p:sp>
      <p:sp>
        <p:nvSpPr>
          <p:cNvPr id="12" name="Eksi 11"/>
          <p:cNvSpPr/>
          <p:nvPr/>
        </p:nvSpPr>
        <p:spPr>
          <a:xfrm>
            <a:off x="228598" y="1385614"/>
            <a:ext cx="8334103" cy="3135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ksi 12"/>
          <p:cNvSpPr/>
          <p:nvPr/>
        </p:nvSpPr>
        <p:spPr>
          <a:xfrm>
            <a:off x="228599" y="717398"/>
            <a:ext cx="8334103" cy="3135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Eksi 13"/>
          <p:cNvSpPr/>
          <p:nvPr/>
        </p:nvSpPr>
        <p:spPr>
          <a:xfrm>
            <a:off x="228598" y="3165065"/>
            <a:ext cx="8334103" cy="3135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4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88274" y="822960"/>
            <a:ext cx="772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</a:rPr>
              <a:t>Denetmen tesis içinde nereleri ve/veya neleri denetleyebilir?</a:t>
            </a:r>
            <a:endParaRPr lang="tr-T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31520" y="1933303"/>
            <a:ext cx="90133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Sürdürülebilir Turizm Denetmeni;</a:t>
            </a:r>
          </a:p>
          <a:p>
            <a:pPr algn="just"/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İşyeri Açma ve Çalışma Ruhsatı üzerinde yazan Ada, Pafta ve Parsel sınırları içinde bulunan,</a:t>
            </a:r>
          </a:p>
          <a:p>
            <a:pPr algn="just"/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Basit Konaklama İşletme Belgesi ve/veya Turizm İşletme Belgesi üzerinde yazan «kapasite»  kısmındaki her alanı/bölümü denetleme yetkisine sahiptir.</a:t>
            </a:r>
          </a:p>
          <a:p>
            <a:pPr algn="just"/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Evraklar özelinde; tüm resmi evrakları, yönetsel dokümanları (muhasebe kayıtları dahil) denetleme yetkisine sahiptir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Ruhsatsız faaliyet gösteren tesisleri Sürdürülebilir Turizm Denetmeni </a:t>
            </a:r>
            <a:r>
              <a:rPr lang="tr-TR" u="sng" dirty="0" smtClean="0">
                <a:solidFill>
                  <a:schemeClr val="accent2">
                    <a:lumMod val="50000"/>
                  </a:schemeClr>
                </a:solidFill>
              </a:rPr>
              <a:t>denetlemez.</a:t>
            </a:r>
            <a:endParaRPr lang="tr-TR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83326" y="274319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Sürdürülebilir turizm denetiminden önce veya sonra DANIŞMAN tutmak zorunda mıyız?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6572" y="1134989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chemeClr val="accent2">
                    <a:lumMod val="50000"/>
                  </a:schemeClr>
                </a:solidFill>
              </a:rPr>
              <a:t>***HİÇBİR KOŞULDA VEYA DURUMDA DANIŞMAN TUTMA ZORUNLULUĞU YOKTUR!***</a:t>
            </a:r>
            <a:endParaRPr lang="tr-TR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83326" y="1718660"/>
            <a:ext cx="9418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denetim firması veya denetmen; sizleri danışman tutmaya zorlayamaz!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denetim firması veya denetmen; aynı tesise hem denetmenlik hem danışmanlık yapamaz!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denetmen; denetim sonrası uygunsuzluk tespit ederse, bunun sonrası sizleri belli bir danışmanla çalışmaya zorlayamaz!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denetmen; denetim öncesi önden uygunsuzluk tespit edip sizleri belli bir danışmanla çalışmaya zorlayamaz!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denetmen; bir danışman ile resmi işbirliği halinde olamaz!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denetmen veya danışman; sizleri resmi evraklarınızı tamamlamanız için belli bir işletmeyle/firmayla/kurum veya kuruluşla sözleşme imzalamaya veya hizmet almaya zorlayamaz!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Hiçbir denetmen; denetim öncesi, esnası veya sonrasında sizlere genel nezaket kuralları dışında bir davranış gösteremez! 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05839" y="5630091"/>
            <a:ext cx="876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«»»Bunların ihlali durumunda: </a:t>
            </a:r>
            <a:r>
              <a:rPr lang="tr-TR" dirty="0" smtClean="0">
                <a:hlinkClick r:id="rId2"/>
              </a:rPr>
              <a:t>sertifikabilgi@tga.gov.tr</a:t>
            </a:r>
            <a:r>
              <a:rPr lang="tr-TR" dirty="0" smtClean="0"/>
              <a:t> adresine mail atabilir veya </a:t>
            </a:r>
            <a:r>
              <a:rPr lang="tr-TR" u="sng" dirty="0" smtClean="0">
                <a:solidFill>
                  <a:schemeClr val="accent1">
                    <a:lumMod val="75000"/>
                  </a:schemeClr>
                </a:solidFill>
              </a:rPr>
              <a:t>0212 970 98 42 </a:t>
            </a:r>
            <a:r>
              <a:rPr lang="tr-TR" dirty="0" err="1" smtClean="0"/>
              <a:t>nolu</a:t>
            </a:r>
            <a:r>
              <a:rPr lang="tr-TR" dirty="0" smtClean="0"/>
              <a:t> telefon numarasına şikayette bulunabilirsiniz!!!»»»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1788</Words>
  <Application>Microsoft Office PowerPoint</Application>
  <PresentationFormat>Geniş ekran</PresentationFormat>
  <Paragraphs>206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Yüzeyler</vt:lpstr>
      <vt:lpstr>PowerPoint Sunusu</vt:lpstr>
      <vt:lpstr>Türkiye Sürdürülebilir Turizm Programı 2. Aşama Belgelendirme Sunumu </vt:lpstr>
      <vt:lpstr>Sürdürülebilir Turizm Programı nedir?</vt:lpstr>
      <vt:lpstr>PowerPoint Sunusu</vt:lpstr>
      <vt:lpstr>Belirlenen sürelerde sertifika alınmazsa veya yanıltıcı/eksik beyan durumunda ne olur?</vt:lpstr>
      <vt:lpstr>GSTC Konaklama İşletmeleri için Sürdürülebilir Turizm Endüstri Kriterleri nelerdir?</vt:lpstr>
      <vt:lpstr>PowerPoint Sunusu</vt:lpstr>
      <vt:lpstr>PowerPoint Sunusu</vt:lpstr>
      <vt:lpstr>PowerPoint Sunusu</vt:lpstr>
      <vt:lpstr>2. Aşama Sürdürülebilir Turizm Denetimi için Belirlenen 29 Kriter Nelerdir?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159</cp:revision>
  <dcterms:created xsi:type="dcterms:W3CDTF">2025-05-11T11:45:23Z</dcterms:created>
  <dcterms:modified xsi:type="dcterms:W3CDTF">2025-05-13T05:01:56Z</dcterms:modified>
</cp:coreProperties>
</file>